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426" r:id="rId3"/>
    <p:sldId id="269" r:id="rId4"/>
    <p:sldId id="270" r:id="rId5"/>
    <p:sldId id="434" r:id="rId6"/>
    <p:sldId id="433" r:id="rId7"/>
    <p:sldId id="435" r:id="rId8"/>
    <p:sldId id="429" r:id="rId9"/>
    <p:sldId id="428" r:id="rId10"/>
    <p:sldId id="438" r:id="rId11"/>
    <p:sldId id="308" r:id="rId12"/>
    <p:sldId id="307" r:id="rId13"/>
    <p:sldId id="322" r:id="rId14"/>
    <p:sldId id="321" r:id="rId15"/>
    <p:sldId id="309" r:id="rId16"/>
    <p:sldId id="300" r:id="rId17"/>
    <p:sldId id="286" r:id="rId18"/>
    <p:sldId id="281" r:id="rId19"/>
    <p:sldId id="279" r:id="rId20"/>
    <p:sldId id="320" r:id="rId21"/>
    <p:sldId id="437" r:id="rId22"/>
    <p:sldId id="440" r:id="rId23"/>
    <p:sldId id="441" r:id="rId24"/>
    <p:sldId id="439" r:id="rId25"/>
  </p:sldIdLst>
  <p:sldSz cx="9144000" cy="5143500" type="screen16x9"/>
  <p:notesSz cx="7315200" cy="9601200"/>
  <p:custDataLst>
    <p:tags r:id="rId2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 userDrawn="1">
          <p15:clr>
            <a:srgbClr val="A4A3A4"/>
          </p15:clr>
        </p15:guide>
        <p15:guide id="2" pos="2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26428" initials="LP" lastIdx="17" clrIdx="0"/>
  <p:cmAuthor id="1" name="Peter Karp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6F9"/>
    <a:srgbClr val="9AD8FF"/>
    <a:srgbClr val="91A09D"/>
    <a:srgbClr val="76908C"/>
    <a:srgbClr val="000000"/>
    <a:srgbClr val="4E4E4E"/>
    <a:srgbClr val="0A4191"/>
    <a:srgbClr val="184A91"/>
    <a:srgbClr val="1B509D"/>
    <a:srgbClr val="32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0" autoAdjust="0"/>
    <p:restoredTop sz="97840" autoAdjust="0"/>
  </p:normalViewPr>
  <p:slideViewPr>
    <p:cSldViewPr snapToGrid="0" showGuides="1">
      <p:cViewPr varScale="1">
        <p:scale>
          <a:sx n="150" d="100"/>
          <a:sy n="150" d="100"/>
        </p:scale>
        <p:origin x="456" y="168"/>
      </p:cViewPr>
      <p:guideLst>
        <p:guide orient="horz" pos="905"/>
        <p:guide pos="277"/>
      </p:guideLst>
    </p:cSldViewPr>
  </p:slideViewPr>
  <p:outlineViewPr>
    <p:cViewPr>
      <p:scale>
        <a:sx n="33" d="100"/>
        <a:sy n="33" d="100"/>
      </p:scale>
      <p:origin x="0" y="16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48"/>
    </p:cViewPr>
  </p:sorterViewPr>
  <p:notesViewPr>
    <p:cSldViewPr snapToGrid="0" snapToObjects="1">
      <p:cViewPr varScale="1">
        <p:scale>
          <a:sx n="82" d="100"/>
          <a:sy n="82" d="100"/>
        </p:scale>
        <p:origin x="-293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D716-24D4-5E4E-A8C1-F953489EDBB1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B831-52CE-EF42-8EE7-75F6221E4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EDD8B026-26FF-7545-AB19-912D0D0B60BD}" type="datetimeFigureOut">
              <a:rPr lang="en-US"/>
              <a:pPr/>
              <a:t>11/10/21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0FE6934C-9CFB-7B48-A6D0-7C600C119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7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6672F69A-0A94-2043-87E7-DF8146FC5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9756C7-CA5D-434E-84A4-F77DC8110D4D}" type="slidenum">
              <a:rPr lang="en-US" altLang="en-US" sz="1300" smtClean="0"/>
              <a:pPr/>
              <a:t>2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F5D5DB3-B915-1849-BECE-176C7E67E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F0B878B-BC6C-5D4A-B2D5-BB5AB8306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B70CF956-CE50-DB44-8685-C375447D8A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076C186-B084-D344-89D3-850FA3A922CA}" type="slidenum">
              <a:rPr lang="en-GB" altLang="en-US" sz="1200">
                <a:solidFill>
                  <a:srgbClr val="000000"/>
                </a:solidFill>
              </a:rPr>
              <a:pPr/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18AC15E5-C39B-0943-B8B1-F89B38B0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831263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821DB92F-64CF-F645-BD4A-E5E8ADE823E0}" type="slidenum">
              <a:rPr lang="en-GB" altLang="en-US" sz="1200">
                <a:solidFill>
                  <a:srgbClr val="000000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8DC4EA7C-9ADA-C545-BC01-9A16837A8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831263"/>
            <a:ext cx="2968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6A57A525-389D-0F43-AB85-026169C8229B}" type="slidenum">
              <a:rPr lang="en-GB" altLang="en-US" sz="1200">
                <a:solidFill>
                  <a:srgbClr val="000000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34CF8A22-F4CF-A544-9725-7FCB2D0A2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831263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09E3E5DB-5FB6-9E4B-B9FB-66FFA80B622D}" type="slidenum">
              <a:rPr lang="en-GB" altLang="en-US" sz="1200">
                <a:solidFill>
                  <a:srgbClr val="000000"/>
                </a:solidFill>
              </a:rPr>
              <a:pPr algn="r" eaLnBrk="1">
                <a:buClrTx/>
                <a:buFontTx/>
                <a:buNone/>
              </a:pPr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C16065CC-DD6D-B34F-AAE5-6065914112B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30200" y="696913"/>
            <a:ext cx="6197600" cy="3487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39D3720D-D390-F447-811C-B22DE57AF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6425"/>
            <a:ext cx="5024438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1C6D154D-CDF8-B445-900D-D1FE0B760E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FB17951-DF1F-0D44-AD37-04B5F5F65BEE}" type="slidenum">
              <a:rPr lang="en-GB" altLang="en-US" sz="1200">
                <a:solidFill>
                  <a:srgbClr val="000000"/>
                </a:solidFill>
              </a:rPr>
              <a:pPr/>
              <a:t>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4817" name="Text Box 1">
            <a:extLst>
              <a:ext uri="{FF2B5EF4-FFF2-40B4-BE49-F238E27FC236}">
                <a16:creationId xmlns:a16="http://schemas.microsoft.com/office/drawing/2014/main" id="{F0A91CC2-173F-8F42-8B33-9963EA5C5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831263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46ED297B-1AD5-4743-BF05-AD7563E4CFB5}" type="slidenum">
              <a:rPr lang="en-GB" altLang="en-US" sz="1200">
                <a:solidFill>
                  <a:srgbClr val="000000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087AF1BC-0CB1-E047-BBC0-80E49890B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831263"/>
            <a:ext cx="2968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fld id="{7A0A244F-E696-2841-B7FB-7C8E4D38F6A1}" type="slidenum">
              <a:rPr lang="en-GB" altLang="en-US" sz="1200">
                <a:solidFill>
                  <a:srgbClr val="000000"/>
                </a:solidFill>
              </a:rPr>
              <a:pPr algn="r" eaLnBrk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9C176567-A497-BE45-83B8-C16658283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831263"/>
            <a:ext cx="2970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2FB2ED3B-2351-664A-BAF7-E5C512F46AF8}" type="slidenum">
              <a:rPr lang="en-GB" altLang="en-US" sz="1200">
                <a:solidFill>
                  <a:srgbClr val="000000"/>
                </a:solidFill>
              </a:rPr>
              <a:pPr algn="r" eaLnBrk="1">
                <a:buClrTx/>
                <a:buFontTx/>
                <a:buNone/>
              </a:pPr>
              <a:t>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92C07D9C-DAF8-814C-90E8-17DC308697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4900" y="696913"/>
            <a:ext cx="4648200" cy="3487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39766B36-E9EC-314F-997C-E4BF0F92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6425"/>
            <a:ext cx="5024438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293086"/>
            <a:ext cx="4397070" cy="113562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1827417"/>
            <a:ext cx="8229600" cy="85725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309562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9" y="1"/>
            <a:ext cx="3109911" cy="309562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4387850" cy="307181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82875"/>
            <a:ext cx="2482102" cy="502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311149"/>
            <a:ext cx="3513666" cy="115922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12594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154532"/>
            <a:ext cx="7772400" cy="538076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200151"/>
            <a:ext cx="4038600" cy="3394472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35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50">
                <a:solidFill>
                  <a:srgbClr val="000000"/>
                </a:solidFill>
              </a:defRPr>
            </a:lvl4pPr>
            <a:lvl5pPr>
              <a:defRPr sz="105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200151"/>
            <a:ext cx="4038600" cy="3394472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35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50">
                <a:solidFill>
                  <a:srgbClr val="000000"/>
                </a:solidFill>
              </a:defRPr>
            </a:lvl4pPr>
            <a:lvl5pPr>
              <a:defRPr sz="105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71673"/>
            <a:ext cx="8229600" cy="857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077517"/>
            <a:ext cx="8229600" cy="351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4" y="4914901"/>
            <a:ext cx="795337" cy="2286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4910847"/>
            <a:ext cx="2143990" cy="26760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defTabSz="342900" rtl="0" fontAlgn="base">
        <a:lnSpc>
          <a:spcPct val="80000"/>
        </a:lnSpc>
        <a:spcBef>
          <a:spcPct val="0"/>
        </a:spcBef>
        <a:spcAft>
          <a:spcPct val="0"/>
        </a:spcAft>
        <a:defRPr sz="27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2pPr>
      <a:lvl3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3pPr>
      <a:lvl4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4pPr>
      <a:lvl5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9pPr>
    </p:titleStyle>
    <p:bodyStyle>
      <a:lvl1pPr marL="172641" indent="-172641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345281" indent="-172641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5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470297" indent="-125016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35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598885" indent="-128588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2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728663" indent="-129779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05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699396" y="1804738"/>
            <a:ext cx="7745203" cy="978671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/>
              <a:t>Comparative Tools, Searches, </a:t>
            </a:r>
            <a:r>
              <a:rPr lang="en-US" sz="3200" b="1" dirty="0" err="1"/>
              <a:t>SmartTables</a:t>
            </a:r>
            <a:r>
              <a:rPr lang="en-US" sz="3200" b="1" dirty="0"/>
              <a:t>, and Regulatory Overview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46863" y="2558432"/>
            <a:ext cx="7650271" cy="163816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defTabSz="342900" fontAlgn="auto">
              <a:lnSpc>
                <a:spcPts val="1800"/>
              </a:lnSpc>
              <a:spcAft>
                <a:spcPts val="0"/>
              </a:spcAft>
              <a:defRPr/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 defTabSz="342900" fontAlgn="auto">
              <a:lnSpc>
                <a:spcPts val="1800"/>
              </a:lnSpc>
              <a:spcAft>
                <a:spcPts val="0"/>
              </a:spcAft>
              <a:defRPr/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 defTabSz="342900" fontAlgn="auto">
              <a:lnSpc>
                <a:spcPts val="1800"/>
              </a:lnSpc>
              <a:spcAft>
                <a:spcPts val="0"/>
              </a:spcAft>
              <a:defRPr/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>
              <a:lnSpc>
                <a:spcPts val="1800"/>
              </a:lnSpc>
            </a:pPr>
            <a:r>
              <a:rPr lang="en-US" sz="2100" dirty="0"/>
              <a:t>Peter E. Midford									</a:t>
            </a:r>
            <a:r>
              <a:rPr lang="en-US" sz="2100" dirty="0" err="1"/>
              <a:t>ecocyc.org</a:t>
            </a:r>
            <a:endParaRPr lang="en-US" sz="2100" dirty="0"/>
          </a:p>
          <a:p>
            <a:pPr>
              <a:lnSpc>
                <a:spcPts val="1800"/>
              </a:lnSpc>
            </a:pPr>
            <a:r>
              <a:rPr lang="en-US" sz="2100" dirty="0"/>
              <a:t>SRI International									</a:t>
            </a:r>
            <a:r>
              <a:rPr lang="en-US" sz="2100" dirty="0" err="1"/>
              <a:t>biocyc.org</a:t>
            </a:r>
            <a:endParaRPr lang="en-US" sz="2100" dirty="0"/>
          </a:p>
          <a:p>
            <a:pPr>
              <a:lnSpc>
                <a:spcPts val="1800"/>
              </a:lnSpc>
            </a:pPr>
            <a:r>
              <a:rPr lang="en-US" sz="2100" dirty="0"/>
              <a:t>													</a:t>
            </a:r>
            <a:r>
              <a:rPr lang="en-US" sz="2100" dirty="0" err="1"/>
              <a:t>metacyc.org</a:t>
            </a:r>
            <a:endParaRPr lang="en-US" sz="2100" dirty="0"/>
          </a:p>
          <a:p>
            <a:pPr>
              <a:lnSpc>
                <a:spcPts val="1800"/>
              </a:lnSpc>
            </a:pPr>
            <a:endParaRPr lang="en-US" sz="2100" dirty="0"/>
          </a:p>
          <a:p>
            <a:pPr>
              <a:lnSpc>
                <a:spcPts val="1800"/>
              </a:lnSpc>
            </a:pPr>
            <a:endParaRPr lang="en-US" sz="2100" dirty="0"/>
          </a:p>
          <a:p>
            <a:pPr marL="172641" indent="-172641">
              <a:spcBef>
                <a:spcPct val="20000"/>
              </a:spcBef>
              <a:buClr>
                <a:schemeClr val="accent1"/>
              </a:buClr>
              <a:defRPr/>
            </a:pPr>
            <a:endParaRPr lang="en-US" sz="2100" dirty="0"/>
          </a:p>
          <a:p>
            <a:pPr marL="172641" indent="-172641">
              <a:spcBef>
                <a:spcPct val="20000"/>
              </a:spcBef>
              <a:buClr>
                <a:schemeClr val="accent1"/>
              </a:buClr>
              <a:defRPr/>
            </a:pPr>
            <a:endParaRPr lang="en-US" sz="82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342900" fontAlgn="auto">
              <a:spcAft>
                <a:spcPts val="0"/>
              </a:spcAft>
              <a:defRPr/>
            </a:pPr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A3A029-79C6-8D43-B7F7-F84A96770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6" y="4221999"/>
            <a:ext cx="2914648" cy="6850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EDEC-BB0E-E24B-9485-BA366243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Analysis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ECB7D-B0CF-EC4A-8109-1E333E3F7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-&gt; Analysis -&gt; Comparative Analysis</a:t>
            </a:r>
          </a:p>
          <a:p>
            <a:r>
              <a:rPr lang="en-US" dirty="0"/>
              <a:t>Select a set of organisms and a set of object types</a:t>
            </a:r>
          </a:p>
          <a:p>
            <a:r>
              <a:rPr lang="en-US" dirty="0"/>
              <a:t>Result is a set of tables for each object type, each organism in a column</a:t>
            </a:r>
          </a:p>
          <a:p>
            <a:r>
              <a:rPr lang="en-US" dirty="0"/>
              <a:t>These tables provide lots of links for drilling down to get more detailed reports</a:t>
            </a:r>
          </a:p>
          <a:p>
            <a:r>
              <a:rPr lang="en-US" dirty="0"/>
              <a:t>Table of contents for navigating tables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0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ACC9F85-F85E-834D-A788-4CB0AD54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16682"/>
            <a:ext cx="5769769" cy="854869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SmartTables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6BADC53E-5FAF-A448-B066-2DCB0BA36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857250"/>
            <a:ext cx="5769769" cy="38838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Define lists of database objects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Arial Narrow" panose="020B0604020202020204" pitchFamily="34" charset="0"/>
              </a:rPr>
              <a:t>Genes, metabolites, pathways, sequence regions,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Browse their properties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Transform them into related objects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 (eg: transform list of genes → list of pathways)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Filter and combine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Share with public or specific collaborators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Export to spreadsheet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Omics analyses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07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DAEDFE-63D8-9240-B26F-BDD5D25DA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944982"/>
            <a:ext cx="3100388" cy="1626768"/>
          </a:xfrm>
          <a:prstGeom prst="rect">
            <a:avLst/>
          </a:prstGeom>
        </p:spPr>
      </p:pic>
      <p:sp>
        <p:nvSpPr>
          <p:cNvPr id="19457" name="Title 1">
            <a:extLst>
              <a:ext uri="{FF2B5EF4-FFF2-40B4-BE49-F238E27FC236}">
                <a16:creationId xmlns:a16="http://schemas.microsoft.com/office/drawing/2014/main" id="{45C53320-BC8F-3747-938D-37BAD789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SmartTables Location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21591F4A-448C-6643-AAFD-666562964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855134"/>
            <a:ext cx="8229600" cy="37394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Tools-&gt;</a:t>
            </a:r>
            <a:r>
              <a:rPr lang="en-US" altLang="en-US" dirty="0" err="1">
                <a:ea typeface="ＭＳ Ｐゴシック" panose="020B0600070205080204" pitchFamily="34" charset="-128"/>
              </a:rPr>
              <a:t>SmartTables</a:t>
            </a:r>
            <a:r>
              <a:rPr lang="en-US" altLang="en-US" dirty="0">
                <a:ea typeface="ＭＳ Ｐゴシック" panose="020B0600070205080204" pitchFamily="34" charset="-128"/>
              </a:rPr>
              <a:t>-&gt;My </a:t>
            </a:r>
            <a:r>
              <a:rPr lang="en-US" altLang="en-US" dirty="0" err="1">
                <a:ea typeface="ＭＳ Ｐゴシック" panose="020B0600070205080204" pitchFamily="34" charset="-128"/>
              </a:rPr>
              <a:t>SmartTables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Almost all </a:t>
            </a:r>
            <a:r>
              <a:rPr lang="en-US" altLang="en-US" dirty="0" err="1">
                <a:ea typeface="ＭＳ Ｐゴシック" panose="020B0600070205080204" pitchFamily="34" charset="-128"/>
              </a:rPr>
              <a:t>SmartTable</a:t>
            </a:r>
            <a:r>
              <a:rPr lang="en-US" altLang="en-US" dirty="0">
                <a:ea typeface="ＭＳ Ｐゴシック" panose="020B0600070205080204" pitchFamily="34" charset="-128"/>
              </a:rPr>
              <a:t> operations require you to create a (free) BioCyc account for yourself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DE58FC-753A-CB44-8C3F-A680AF0A4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672" y="2120900"/>
            <a:ext cx="730327" cy="546100"/>
          </a:xfrm>
          <a:prstGeom prst="ellipse">
            <a:avLst/>
          </a:prstGeom>
          <a:noFill/>
          <a:ln w="41275">
            <a:solidFill>
              <a:srgbClr val="9AD8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9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3A6415B-4FF1-D444-A314-DA6127CF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16682"/>
            <a:ext cx="5769769" cy="854869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Three Types of </a:t>
            </a:r>
            <a:r>
              <a:rPr lang="en-US" altLang="en-US" dirty="0" err="1">
                <a:ea typeface="ＭＳ Ｐゴシック" panose="020B0600070205080204" pitchFamily="34" charset="-128"/>
              </a:rPr>
              <a:t>SmartTables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817974B9-68A4-2542-9552-2DB64233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857250"/>
            <a:ext cx="5769769" cy="38838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Created by you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Created by other users  (public/private)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Tools -&gt; </a:t>
            </a:r>
            <a:r>
              <a:rPr lang="en-US" altLang="en-US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SmartTables</a:t>
            </a: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-&gt; Public </a:t>
            </a:r>
            <a:r>
              <a:rPr lang="en-US" altLang="en-US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SmartTables</a:t>
            </a: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Make your own copy to edit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Special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Tools -&gt; </a:t>
            </a:r>
            <a:r>
              <a:rPr lang="en-US" altLang="en-US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SmartTables</a:t>
            </a: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-&gt; Special </a:t>
            </a:r>
            <a:r>
              <a:rPr lang="en-US" altLang="en-US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SmartTables</a:t>
            </a: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All pathways, all metabolites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Also see </a:t>
            </a:r>
            <a:r>
              <a:rPr lang="en-US" altLang="en-US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SmartTable</a:t>
            </a: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buttons on Organism Summary Page</a:t>
            </a:r>
            <a:b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(Tools -&gt; Analysis -&gt; Summary Statistics)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60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2F3A26F-F087-5446-8324-87290B40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Creating SmartTables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ACB1D696-78F2-8F4D-A10B-4C720E342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>
                <a:ea typeface="ＭＳ Ｐゴシック" panose="020B0600070205080204" pitchFamily="34" charset="-128"/>
              </a:rPr>
              <a:t>SmartTables</a:t>
            </a:r>
            <a:r>
              <a:rPr lang="en-US" altLang="en-US" dirty="0">
                <a:ea typeface="ＭＳ Ｐゴシック" panose="020B0600070205080204" pitchFamily="34" charset="-128"/>
              </a:rPr>
              <a:t> are associated with a PGDB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Only objects in that PGDB can be added to a </a:t>
            </a:r>
            <a:r>
              <a:rPr lang="en-US" altLang="en-US" dirty="0" err="1">
                <a:ea typeface="ＭＳ Ｐゴシック" panose="020B0600070205080204" pitchFamily="34" charset="-128"/>
              </a:rPr>
              <a:t>SmartTable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>
                <a:ea typeface="ＭＳ Ｐゴシック" panose="020B0600070205080204" pitchFamily="34" charset="-128"/>
              </a:rPr>
              <a:t>SmartTable</a:t>
            </a:r>
            <a:r>
              <a:rPr lang="en-US" altLang="en-US" dirty="0">
                <a:ea typeface="ＭＳ Ｐゴシック" panose="020B0600070205080204" pitchFamily="34" charset="-128"/>
              </a:rPr>
              <a:t> rows and columns can contain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PGDB objects and data fields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Text strings that are not bound to a PGDB object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18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ED55329B-DBA6-AE42-9082-BA62240C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510" y="241698"/>
            <a:ext cx="5769769" cy="854869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Creating SmartTables: User-Defined SmartTables</a:t>
            </a:r>
          </a:p>
        </p:txBody>
      </p:sp>
      <p:sp>
        <p:nvSpPr>
          <p:cNvPr id="21506" name="Content Placeholder 5">
            <a:extLst>
              <a:ext uri="{FF2B5EF4-FFF2-40B4-BE49-F238E27FC236}">
                <a16:creationId xmlns:a16="http://schemas.microsoft.com/office/drawing/2014/main" id="{B21060D7-200D-1542-8142-F6DD9EFA7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229" y="725091"/>
            <a:ext cx="2446734" cy="40147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Create a SmartTable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Type in metabolite names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From search 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Upload a tab-delimited text file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1DAB9E6D-5556-6348-93C3-EF43E4218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48" y="1522810"/>
            <a:ext cx="4006453" cy="340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92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EC0FB03-260F-9845-84DF-4C474341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Creating SmartTables: User-Defined SmartTables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CA78CD01-F2D0-304A-8ADF-40302B273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Create a SmartTable by typing in names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Operations -&gt; New -&gt; SmartTable of Objects from Text Entry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Names will be converted to rows of objects</a:t>
            </a:r>
          </a:p>
        </p:txBody>
      </p:sp>
      <p:pic>
        <p:nvPicPr>
          <p:cNvPr id="22531" name="Picture 6" descr="Screen shot 2011-04-22 at 10.33.55 AM.png">
            <a:extLst>
              <a:ext uri="{FF2B5EF4-FFF2-40B4-BE49-F238E27FC236}">
                <a16:creationId xmlns:a16="http://schemas.microsoft.com/office/drawing/2014/main" id="{871558FD-C312-604F-B079-F0672FFC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57500"/>
            <a:ext cx="44577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17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CCA4139C-FCF8-D542-992B-42EB8813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Creating SmartTables from Search Results</a:t>
            </a:r>
          </a:p>
        </p:txBody>
      </p:sp>
      <p:sp>
        <p:nvSpPr>
          <p:cNvPr id="23554" name="Content Placeholder 1">
            <a:extLst>
              <a:ext uri="{FF2B5EF4-FFF2-40B4-BE49-F238E27FC236}">
                <a16:creationId xmlns:a16="http://schemas.microsoft.com/office/drawing/2014/main" id="{98D16E64-0966-2C4E-800D-2E2C528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742950"/>
            <a:ext cx="5143500" cy="28003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“Turn into a SmartTable” button appears on all search results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02D5AEA5-2CB5-8246-82DF-D01E3B018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346597"/>
            <a:ext cx="17240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071E1963-2791-9440-AA77-5358F333F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344341"/>
            <a:ext cx="6629400" cy="19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82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023088FA-5F27-5943-A287-FF55454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05507"/>
            <a:ext cx="5769769" cy="854869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Using </a:t>
            </a:r>
            <a:r>
              <a:rPr lang="en-US" altLang="en-US" dirty="0" err="1">
                <a:ea typeface="ＭＳ Ｐゴシック" panose="020B0600070205080204" pitchFamily="34" charset="-128"/>
              </a:rPr>
              <a:t>SmartTables</a:t>
            </a:r>
            <a:r>
              <a:rPr lang="en-US" altLang="en-US" dirty="0">
                <a:ea typeface="ＭＳ Ｐゴシック" panose="020B0600070205080204" pitchFamily="34" charset="-128"/>
              </a:rPr>
              <a:t>: Attributes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EE4170B3-62D5-B548-A8F1-9470C8F3F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971550"/>
            <a:ext cx="5769769" cy="3598069"/>
          </a:xfrm>
        </p:spPr>
        <p:txBody>
          <a:bodyPr/>
          <a:lstStyle/>
          <a:p>
            <a:r>
              <a:rPr lang="en-US" altLang="en-US" sz="1500" dirty="0">
                <a:ea typeface="ＭＳ Ｐゴシック" panose="020B0600070205080204" pitchFamily="34" charset="-128"/>
              </a:rPr>
              <a:t>Find the chromosome positions of all genes encoding enzymes of a pathway, sort by position.  Find regulators of those genes. </a:t>
            </a:r>
          </a:p>
          <a:p>
            <a:endParaRPr lang="en-US" altLang="en-US" sz="675" dirty="0">
              <a:ea typeface="ＭＳ Ｐゴシック" panose="020B0600070205080204" pitchFamily="34" charset="-128"/>
            </a:endParaRPr>
          </a:p>
          <a:p>
            <a:r>
              <a:rPr lang="en-US" altLang="en-US" sz="1500" dirty="0">
                <a:ea typeface="ＭＳ Ｐゴシック" panose="020B0600070205080204" pitchFamily="34" charset="-128"/>
              </a:rPr>
              <a:t>Create a group that contains the pathway.</a:t>
            </a:r>
          </a:p>
          <a:p>
            <a:r>
              <a:rPr lang="en-US" altLang="en-US" sz="1500" dirty="0">
                <a:ea typeface="ＭＳ Ｐゴシック" panose="020B0600070205080204" pitchFamily="34" charset="-128"/>
              </a:rPr>
              <a:t>In the “Transforms” menu, select “Genes of pathway”.</a:t>
            </a:r>
          </a:p>
          <a:p>
            <a:r>
              <a:rPr lang="en-US" altLang="en-US" sz="1500" dirty="0">
                <a:ea typeface="ＭＳ Ｐゴシック" panose="020B0600070205080204" pitchFamily="34" charset="-128"/>
              </a:rPr>
              <a:t>Select gene column and select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 Narrow" panose="020B0604020202020204" pitchFamily="34" charset="0"/>
              </a:rPr>
              <a:t>Operations &gt; New &gt; Group from column   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 Narrow" panose="020B0604020202020204" pitchFamily="34" charset="0"/>
              </a:rPr>
              <a:t>Click “+” at top of gene column</a:t>
            </a:r>
          </a:p>
          <a:p>
            <a:r>
              <a:rPr lang="en-US" altLang="en-US" sz="1500" dirty="0">
                <a:ea typeface="ＭＳ Ｐゴシック" panose="020B0600070205080204" pitchFamily="34" charset="-128"/>
              </a:rPr>
              <a:t>Select “left-end-position” from “Add Property Column” menu and add.</a:t>
            </a:r>
          </a:p>
          <a:p>
            <a:r>
              <a:rPr lang="en-US" altLang="en-US" sz="1500" dirty="0">
                <a:ea typeface="ＭＳ Ｐゴシック" panose="020B0600070205080204" pitchFamily="34" charset="-128"/>
              </a:rPr>
              <a:t>Sort by position by clicking on arrow in column header.</a:t>
            </a:r>
          </a:p>
          <a:p>
            <a:r>
              <a:rPr lang="en-US" altLang="en-US" sz="1500" dirty="0">
                <a:ea typeface="ＭＳ Ｐゴシック" panose="020B0600070205080204" pitchFamily="34" charset="-128"/>
              </a:rPr>
              <a:t>Select “Direct regulators of gene” from “Add Transform Column” menu.</a:t>
            </a:r>
          </a:p>
        </p:txBody>
      </p:sp>
    </p:spTree>
    <p:extLst>
      <p:ext uri="{BB962C8B-B14F-4D97-AF65-F5344CB8AC3E}">
        <p14:creationId xmlns:p14="http://schemas.microsoft.com/office/powerpoint/2010/main" val="2728895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2275D0F7-7134-BA4C-A84D-BC6ED641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40" y="448408"/>
            <a:ext cx="6385230" cy="52314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Using </a:t>
            </a:r>
            <a:r>
              <a:rPr lang="en-US" altLang="en-US" dirty="0" err="1">
                <a:ea typeface="ＭＳ Ｐゴシック" panose="020B0600070205080204" pitchFamily="34" charset="-128"/>
              </a:rPr>
              <a:t>SmartTables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  <a:r>
              <a:rPr lang="en-US" altLang="en-US" dirty="0" err="1">
                <a:ea typeface="ＭＳ Ｐゴシック" panose="020B0600070205080204" pitchFamily="34" charset="-128"/>
              </a:rPr>
              <a:t>SmartTable</a:t>
            </a:r>
            <a:r>
              <a:rPr lang="en-US" altLang="en-US" dirty="0">
                <a:ea typeface="ＭＳ Ｐゴシック" panose="020B0600070205080204" pitchFamily="34" charset="-128"/>
              </a:rPr>
              <a:t> Transformations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8F89A5F0-E2FC-A544-B76C-E8C15BB4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0" y="857250"/>
            <a:ext cx="5769769" cy="3598069"/>
          </a:xfrm>
        </p:spPr>
        <p:txBody>
          <a:bodyPr/>
          <a:lstStyle/>
          <a:p>
            <a:endParaRPr lang="en-US" altLang="en-US" sz="15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1500" dirty="0">
                <a:ea typeface="ＭＳ Ｐゴシック" panose="020B0600070205080204" pitchFamily="34" charset="-128"/>
              </a:rPr>
              <a:t>Find all genes that are regulated by a transcriptional regulator.</a:t>
            </a:r>
          </a:p>
          <a:p>
            <a:endParaRPr lang="en-US" altLang="en-US" sz="1500" dirty="0">
              <a:ea typeface="ＭＳ Ｐゴシック" panose="020B0600070205080204" pitchFamily="34" charset="-128"/>
            </a:endParaRPr>
          </a:p>
          <a:p>
            <a:r>
              <a:rPr lang="en-US" altLang="en-US" sz="1500" dirty="0">
                <a:ea typeface="ＭＳ Ｐゴシック" panose="020B0600070205080204" pitchFamily="34" charset="-128"/>
              </a:rPr>
              <a:t>Create 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SmartTable</a:t>
            </a:r>
            <a:r>
              <a:rPr lang="en-US" altLang="en-US" sz="1500" dirty="0">
                <a:ea typeface="ＭＳ Ｐゴシック" panose="020B0600070205080204" pitchFamily="34" charset="-128"/>
              </a:rPr>
              <a:t> that contains the transcription factor.</a:t>
            </a:r>
          </a:p>
          <a:p>
            <a:r>
              <a:rPr lang="en-US" altLang="en-US" sz="1500" dirty="0">
                <a:ea typeface="ＭＳ Ｐゴシック" panose="020B0600070205080204" pitchFamily="34" charset="-128"/>
              </a:rPr>
              <a:t>In the “Transforms” menu, select “Regulation – genes regulated by polypeptide, complex, or RNA”.</a:t>
            </a:r>
          </a:p>
          <a:p>
            <a:r>
              <a:rPr lang="en-US" altLang="en-US" sz="1500" dirty="0">
                <a:ea typeface="ＭＳ Ｐゴシック" panose="020B0600070205080204" pitchFamily="34" charset="-128"/>
              </a:rPr>
              <a:t>A new column containing all genes regulated by the transcription factor is generated.  </a:t>
            </a:r>
          </a:p>
          <a:p>
            <a:r>
              <a:rPr lang="en-US" altLang="en-US" sz="1500" dirty="0">
                <a:ea typeface="ＭＳ Ｐゴシック" panose="020B0600070205080204" pitchFamily="34" charset="-128"/>
              </a:rPr>
              <a:t>This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SmartTable</a:t>
            </a:r>
            <a:r>
              <a:rPr lang="en-US" altLang="en-US" sz="1500" dirty="0">
                <a:ea typeface="ＭＳ Ｐゴシック" panose="020B0600070205080204" pitchFamily="34" charset="-128"/>
              </a:rPr>
              <a:t> can be further transformed, e.g. into metabolic pathways.</a:t>
            </a:r>
          </a:p>
          <a:p>
            <a:r>
              <a:rPr lang="en-US" altLang="en-US" sz="1500" dirty="0">
                <a:ea typeface="ＭＳ Ｐゴシック" panose="020B0600070205080204" pitchFamily="34" charset="-128"/>
              </a:rPr>
              <a:t>The resulting lists can be exported.</a:t>
            </a:r>
          </a:p>
        </p:txBody>
      </p:sp>
    </p:spTree>
    <p:extLst>
      <p:ext uri="{BB962C8B-B14F-4D97-AF65-F5344CB8AC3E}">
        <p14:creationId xmlns:p14="http://schemas.microsoft.com/office/powerpoint/2010/main" val="263752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082B5DCE-42DB-1841-8F65-0FF33F9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Tutorial Overview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D2F1BD8-6805-2B4B-BF31-89AD2E727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r>
              <a:rPr lang="en-US" dirty="0"/>
              <a:t>Comparative Genome Browser</a:t>
            </a:r>
          </a:p>
          <a:p>
            <a:r>
              <a:rPr lang="en-US" dirty="0"/>
              <a:t>Orthologs in BioCyc</a:t>
            </a:r>
          </a:p>
          <a:p>
            <a:r>
              <a:rPr lang="en-US" dirty="0"/>
              <a:t>Blast Searching in BioCyc</a:t>
            </a:r>
          </a:p>
          <a:p>
            <a:r>
              <a:rPr lang="en-US" dirty="0"/>
              <a:t>Cross Organism Search</a:t>
            </a:r>
          </a:p>
          <a:p>
            <a:r>
              <a:rPr lang="en-US" dirty="0"/>
              <a:t>Multi-organism Search</a:t>
            </a:r>
          </a:p>
          <a:p>
            <a:r>
              <a:rPr lang="en-US" dirty="0"/>
              <a:t>Comparative Analysis Tables</a:t>
            </a:r>
          </a:p>
          <a:p>
            <a:r>
              <a:rPr lang="en-US" dirty="0"/>
              <a:t>Using </a:t>
            </a:r>
            <a:r>
              <a:rPr lang="en-US" dirty="0" err="1"/>
              <a:t>SmartTables</a:t>
            </a:r>
            <a:r>
              <a:rPr lang="en-US" dirty="0"/>
              <a:t> to store, share, and analyze lists of genes and metabolites</a:t>
            </a:r>
          </a:p>
          <a:p>
            <a:r>
              <a:rPr lang="en-US" dirty="0"/>
              <a:t>Regulatory Overview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19D2E07C-7E42-424A-8B6E-E6E13E11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Operations on SmartTables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73D8AB23-D311-DE46-8B63-6EF31310A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Set union, intersection, difference among two SmartTables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Filter SmartTable rows to keep/reject all rows containing specified value or substring or regular expression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Share SmartTable with public or specified users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Freeze SmartTable for publication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9332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FBE63-1B03-844C-97CD-3FB7D199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C070C-5DD0-F141-8055-352E7B1F4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-&gt; Genome -&gt; Regulatory Overview</a:t>
            </a:r>
          </a:p>
          <a:p>
            <a:r>
              <a:rPr lang="en-US" dirty="0"/>
              <a:t>Displays transcriptional regulatory interactions among genes (when available)</a:t>
            </a:r>
          </a:p>
          <a:p>
            <a:r>
              <a:rPr lang="en-US" dirty="0"/>
              <a:t>BioCyc databases can include information for both protein and small RNA transcriptional regulators</a:t>
            </a:r>
          </a:p>
          <a:p>
            <a:r>
              <a:rPr lang="en-US" dirty="0"/>
              <a:t>Transcriptional information is also found in the regulon tab of gene pages and transcription unit pages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43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1DF-2099-5F46-951A-11377F55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1C7B9-D691-8A43-9EC4-A002CF9D3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Diagram with 3 ovals of genes (grey shapes/icons)</a:t>
            </a:r>
          </a:p>
          <a:p>
            <a:r>
              <a:rPr lang="en-US" dirty="0"/>
              <a:t>Right-side operations menu</a:t>
            </a:r>
          </a:p>
          <a:p>
            <a:r>
              <a:rPr lang="en-US" dirty="0"/>
              <a:t>Data-layer box</a:t>
            </a:r>
          </a:p>
          <a:p>
            <a:r>
              <a:rPr lang="en-US" dirty="0"/>
              <a:t>Opacity control</a:t>
            </a:r>
          </a:p>
          <a:p>
            <a:r>
              <a:rPr lang="en-US" dirty="0"/>
              <a:t>Zoom control</a:t>
            </a:r>
          </a:p>
          <a:p>
            <a:pPr lvl="1"/>
            <a:r>
              <a:rPr lang="en-US" dirty="0"/>
              <a:t>Use control on left side or mouse wheel (preferred)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8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1DF-2099-5F46-951A-11377F55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1C7B9-D691-8A43-9EC4-A002CF9D3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 over gene to see details window</a:t>
            </a:r>
          </a:p>
          <a:p>
            <a:pPr lvl="1"/>
            <a:r>
              <a:rPr lang="en-US" dirty="0"/>
              <a:t>Click ‘keep’ button to hold window open</a:t>
            </a:r>
          </a:p>
          <a:p>
            <a:pPr lvl="1"/>
            <a:r>
              <a:rPr lang="en-US" dirty="0"/>
              <a:t>Indicates how many regulators and </a:t>
            </a:r>
            <a:r>
              <a:rPr lang="en-US" dirty="0" err="1"/>
              <a:t>regulatees</a:t>
            </a:r>
            <a:r>
              <a:rPr lang="en-US" dirty="0"/>
              <a:t> (genes its product regulates)</a:t>
            </a:r>
          </a:p>
          <a:p>
            <a:pPr lvl="1"/>
            <a:r>
              <a:rPr lang="en-US" dirty="0"/>
              <a:t>Right click to highlight the gene, its regulators, its </a:t>
            </a:r>
            <a:r>
              <a:rPr lang="en-US" dirty="0" err="1"/>
              <a:t>regulatees</a:t>
            </a:r>
            <a:r>
              <a:rPr lang="en-US" dirty="0"/>
              <a:t>, or save report to a file</a:t>
            </a:r>
          </a:p>
          <a:p>
            <a:r>
              <a:rPr lang="en-US" dirty="0"/>
              <a:t>Right-side operations menu</a:t>
            </a:r>
          </a:p>
          <a:p>
            <a:r>
              <a:rPr lang="en-US" dirty="0"/>
              <a:t>Data-layer box</a:t>
            </a:r>
          </a:p>
          <a:p>
            <a:r>
              <a:rPr lang="en-US" dirty="0"/>
              <a:t>Opacity control</a:t>
            </a:r>
          </a:p>
          <a:p>
            <a:r>
              <a:rPr lang="en-US" dirty="0"/>
              <a:t>Zoom control</a:t>
            </a:r>
          </a:p>
          <a:p>
            <a:pPr lvl="1"/>
            <a:r>
              <a:rPr lang="en-US" dirty="0"/>
              <a:t>Use control on left side or mouse wheel (preferred)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84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3BB8-2757-3B47-9E4B-FD428636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442FC2-E05B-B741-8309-DAAC576A5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432" y="1077913"/>
            <a:ext cx="8139911" cy="3516312"/>
          </a:xfrm>
        </p:spPr>
      </p:pic>
    </p:spTree>
    <p:extLst>
      <p:ext uri="{BB962C8B-B14F-4D97-AF65-F5344CB8AC3E}">
        <p14:creationId xmlns:p14="http://schemas.microsoft.com/office/powerpoint/2010/main" val="276661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C1F982A2-6C4B-4440-B296-B419E2C49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38125"/>
            <a:ext cx="4800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8000"/>
              </a:lnSpc>
              <a:buClrTx/>
              <a:buFontTx/>
              <a:buNone/>
              <a:defRPr/>
            </a:pPr>
            <a:r>
              <a:rPr lang="en-GB" b="1" i="1" dirty="0">
                <a:solidFill>
                  <a:schemeClr val="tx1"/>
                </a:solidFill>
                <a:latin typeface="Stone Serif" charset="0"/>
              </a:rPr>
              <a:t>Comparative Genome Browser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236AD629-29AE-4846-8553-3B32AF889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203723"/>
            <a:ext cx="6172200" cy="282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28600" indent="-228600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4000"/>
              </a:lnSpc>
              <a:spcBef>
                <a:spcPts val="450"/>
              </a:spcBef>
              <a:buClr>
                <a:srgbClr val="618FFD"/>
              </a:buClr>
              <a:buFont typeface="Wingdings" pitchFamily="2" charset="2"/>
              <a:buChar char=""/>
            </a:pPr>
            <a:r>
              <a:rPr lang="en-GB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To enter, in Gene page, click on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en-GB" altLang="ja-JP" sz="1800" b="1" dirty="0">
                <a:solidFill>
                  <a:schemeClr val="tx1"/>
                </a:solidFill>
                <a:latin typeface="Arial" panose="020B0604020202020204" pitchFamily="34" charset="0"/>
              </a:rPr>
              <a:t>Align in Multi-Genome Browser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”</a:t>
            </a:r>
            <a:endParaRPr lang="en-US" altLang="ja-JP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04000"/>
              </a:lnSpc>
              <a:spcBef>
                <a:spcPts val="450"/>
              </a:spcBef>
              <a:buClr>
                <a:srgbClr val="618FFD"/>
              </a:buClr>
              <a:buFont typeface="Wingdings" pitchFamily="2" charset="2"/>
              <a:buChar char=""/>
            </a:pP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en-GB" altLang="ja-JP" sz="1800" b="1" dirty="0">
                <a:solidFill>
                  <a:schemeClr val="tx1"/>
                </a:solidFill>
                <a:latin typeface="Arial" panose="020B0604020202020204" pitchFamily="34" charset="0"/>
              </a:rPr>
              <a:t>Select Allowed Organisms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”</a:t>
            </a:r>
            <a:r>
              <a:rPr lang="en-GB" altLang="ja-JP" sz="1800" b="1" dirty="0">
                <a:solidFill>
                  <a:schemeClr val="tx1"/>
                </a:solidFill>
                <a:latin typeface="Arial" panose="020B0604020202020204" pitchFamily="34" charset="0"/>
              </a:rPr>
              <a:t> to set or adjust which organisms to compare with</a:t>
            </a:r>
          </a:p>
          <a:p>
            <a:pPr>
              <a:lnSpc>
                <a:spcPct val="104000"/>
              </a:lnSpc>
              <a:spcBef>
                <a:spcPts val="450"/>
              </a:spcBef>
              <a:buClr>
                <a:srgbClr val="618FFD"/>
              </a:buClr>
              <a:buFont typeface="Wingdings" pitchFamily="2" charset="2"/>
              <a:buChar char=""/>
            </a:pPr>
            <a:r>
              <a:rPr lang="en-GB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Comparison only works with organisms with computed orthologs</a:t>
            </a:r>
          </a:p>
          <a:p>
            <a:pPr>
              <a:lnSpc>
                <a:spcPct val="104000"/>
              </a:lnSpc>
              <a:spcBef>
                <a:spcPts val="450"/>
              </a:spcBef>
              <a:buClr>
                <a:srgbClr val="618FFD"/>
              </a:buClr>
              <a:buFont typeface="Wingdings" pitchFamily="2" charset="2"/>
              <a:buChar char=""/>
            </a:pPr>
            <a:r>
              <a:rPr lang="en-GB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The selected gene is </a:t>
            </a:r>
            <a:r>
              <a:rPr lang="en-GB" alt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centered</a:t>
            </a:r>
            <a:r>
              <a:rPr lang="en-GB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, and aligned with Orthologs in the other PGDBs</a:t>
            </a:r>
          </a:p>
          <a:p>
            <a:pPr>
              <a:lnSpc>
                <a:spcPct val="104000"/>
              </a:lnSpc>
              <a:spcBef>
                <a:spcPts val="450"/>
              </a:spcBef>
              <a:buClr>
                <a:srgbClr val="618FFD"/>
              </a:buClr>
              <a:buFont typeface="Wingdings" pitchFamily="2" charset="2"/>
              <a:buChar char=""/>
            </a:pPr>
            <a:r>
              <a:rPr lang="en-GB" alt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Colors</a:t>
            </a:r>
            <a:r>
              <a:rPr lang="en-GB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mean shared Orthologs.  A dozen </a:t>
            </a:r>
            <a:r>
              <a:rPr lang="en-GB" alt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colors</a:t>
            </a:r>
            <a:r>
              <a:rPr lang="en-GB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 are reused.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29169330-BAAD-6F45-863A-09D99CB65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70273"/>
            <a:ext cx="4800600" cy="72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8000"/>
              </a:lnSpc>
              <a:buClrTx/>
              <a:buFontTx/>
              <a:buNone/>
              <a:defRPr/>
            </a:pPr>
            <a:r>
              <a:rPr lang="en-US" b="1" i="1" dirty="0">
                <a:solidFill>
                  <a:schemeClr val="tx1"/>
                </a:solidFill>
                <a:latin typeface="Stone Serif" charset="0"/>
              </a:rPr>
              <a:t>Comparative Genome Browser Display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5CEAB038-159F-8E4E-B01A-FDB16DA90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203722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34E7AA61-E04B-F94F-BA42-8DBCAFA0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5" t="31580" r="13651" b="13155"/>
          <a:stretch>
            <a:fillRect/>
          </a:stretch>
        </p:blipFill>
        <p:spPr bwMode="auto">
          <a:xfrm>
            <a:off x="1485900" y="1028700"/>
            <a:ext cx="614243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 l="30945" t="31580" r="13651" b="131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9458-1EFB-D543-9272-81432BAE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Orthologs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2C034-667D-A949-A9B7-36F1AC13B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organisms have orthologs computed</a:t>
            </a:r>
          </a:p>
          <a:p>
            <a:r>
              <a:rPr lang="en-US" dirty="0"/>
              <a:t>Start from a Gene page</a:t>
            </a:r>
          </a:p>
          <a:p>
            <a:r>
              <a:rPr lang="en-US" dirty="0"/>
              <a:t>Show orthologs in multiple databases</a:t>
            </a:r>
          </a:p>
          <a:p>
            <a:endParaRPr lang="en-US" dirty="0"/>
          </a:p>
        </p:txBody>
      </p:sp>
      <p:pic>
        <p:nvPicPr>
          <p:cNvPr id="5" name="Picture 4" descr="Table of orthologs for the E coli K-12 gene trpA, showing orthologous genes in 5 related bacterial species with links to gene pages, product pages and operon diagrams for each orthologous gene">
            <a:extLst>
              <a:ext uri="{FF2B5EF4-FFF2-40B4-BE49-F238E27FC236}">
                <a16:creationId xmlns:a16="http://schemas.microsoft.com/office/drawing/2014/main" id="{198A3484-F120-D441-A224-2775863C0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8" y="2245150"/>
            <a:ext cx="5170719" cy="26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0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2B35-2ADB-124C-97EF-617A4469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52D73-7EBB-4B47-BF6A-675068871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Protein/Nucleotide sequences</a:t>
            </a:r>
          </a:p>
          <a:p>
            <a:pPr lvl="1"/>
            <a:r>
              <a:rPr lang="en-US" dirty="0"/>
              <a:t>Single Organism Database or</a:t>
            </a:r>
          </a:p>
          <a:p>
            <a:pPr lvl="1"/>
            <a:r>
              <a:rPr lang="en-US" dirty="0"/>
              <a:t>All databases in BioCyc</a:t>
            </a:r>
          </a:p>
          <a:p>
            <a:r>
              <a:rPr lang="en-US" dirty="0"/>
              <a:t>Searching single organism is very fast</a:t>
            </a:r>
          </a:p>
          <a:p>
            <a:r>
              <a:rPr lang="en-US" dirty="0"/>
              <a:t>Blast results page has links to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5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2B35-2ADB-124C-97EF-617A4469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Pattern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52D73-7EBB-4B47-BF6A-675068871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-&gt; Search -&gt; Sequence Pattern Search</a:t>
            </a:r>
          </a:p>
          <a:p>
            <a:r>
              <a:rPr lang="en-US" dirty="0"/>
              <a:t>Search for protein or nucleotide sequences that match short patterns</a:t>
            </a:r>
          </a:p>
          <a:p>
            <a:r>
              <a:rPr lang="en-US" dirty="0"/>
              <a:t>Supports a pattern matching language</a:t>
            </a:r>
          </a:p>
          <a:p>
            <a:r>
              <a:rPr lang="en-US" dirty="0"/>
              <a:t>Language is documented on search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9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7CD9-E6C4-394A-92F2-08D4B0A3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Organism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37C12-9753-FB47-9DB3-80FEAC554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Tools-&gt; Cross Organism Search</a:t>
            </a:r>
          </a:p>
          <a:p>
            <a:r>
              <a:rPr lang="en-US" dirty="0"/>
              <a:t>Text search for substrings in names (including synonyms) and summary fields</a:t>
            </a:r>
          </a:p>
          <a:p>
            <a:r>
              <a:rPr lang="en-US" dirty="0"/>
              <a:t>No limit on the number of organisms you can search against</a:t>
            </a:r>
          </a:p>
          <a:p>
            <a:r>
              <a:rPr lang="en-US" dirty="0"/>
              <a:t>Can search across multiple types of object</a:t>
            </a:r>
          </a:p>
          <a:p>
            <a:r>
              <a:rPr lang="en-US" dirty="0"/>
              <a:t>Matches may need any or all terms in 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8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2ADC-FD04-E742-BC4A-0AF97319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MultiOrganism</a:t>
            </a:r>
            <a:r>
              <a:rPr lang="en-US" dirty="0"/>
              <a:t>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DD74-2097-3446-9DB0-7832B0CA9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813197"/>
            <a:ext cx="8229600" cy="351710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General search (features, not just text match) across objects of a particular type across up to 70 organisms</a:t>
            </a:r>
          </a:p>
          <a:p>
            <a:r>
              <a:rPr lang="en-US" dirty="0"/>
              <a:t>An option in the main search menus and just extends those same searches across a set of organisms</a:t>
            </a:r>
          </a:p>
          <a:p>
            <a:r>
              <a:rPr lang="en-US" dirty="0"/>
              <a:t>Select the ”Search across multiple organisms” – menu will expand to show a dialog for selecting organisms or an existing set</a:t>
            </a:r>
          </a:p>
          <a:p>
            <a:r>
              <a:rPr lang="en-US" dirty="0"/>
              <a:t>This isn’t a text search; you can search for any of the properties available for the type you are searching for.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16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 - &amp;quot;An Overview of SRI International&amp;#x0D;&amp;#x0A;We are a community of innovation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A Period of Great Change…&amp;#x0D;&amp;#x0A;Tremendous opportunities for innovation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… and the Challenges Are Increasing&amp;#x0D;&amp;#x0A;Keeping up with accelerating rates of change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Essential Ingredients for Innovation &amp;#x0D;&amp;#x0A;SRI provides you with all three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SRI International Profile&amp;#x0D;&amp;#x0A;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Who We Are&amp;#x0D;&amp;#x0A;SRI is a world-leading independent R&amp;amp;D organization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Our Mission &amp;#x0D;&amp;#x0A;Dedicated to client success and lasting value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What We Do&amp;#x0D;&amp;#x0A;We create solutions that address your needs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Our Focus Areas&amp;#x0D;&amp;#x0A;Multidisciplinary teams leverage core technology and research areas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Clients throughout the World&amp;#x0D;&amp;#x0A;Providing value from Silicon Valley to our clients worldwide  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SRI and Sarnoff Technology Spin-off Ventures&amp;#x0D;&amp;#x0A;Growth opportunities that bring innovations to market&amp;quot;&quot;/&gt;&lt;property id=&quot;20307&quot; value=&quot;273&quot;/&gt;&lt;/object&gt;&lt;object type=&quot;3&quot; unique_id=&quot;10019&quot;&gt;&lt;property id=&quot;20148&quot; value=&quot;5&quot;/&gt;&lt;property id=&quot;20300&quot; value=&quot;Slide 16 - &amp;quot;Senior Management Team&amp;#x0D;&amp;#x0A;Leaders of customer-centric teams&amp;quot;&quot;/&gt;&lt;property id=&quot;20307&quot; value=&quot;274&quot;/&gt;&lt;/object&gt;&lt;object type=&quot;3&quot; unique_id=&quot;10020&quot;&gt;&lt;property id=&quot;20148&quot; value=&quot;5&quot;/&gt;&lt;property id=&quot;20300&quot; value=&quot;Slide 17 - &amp;quot;Distinguished Innovations&amp;#x0D;&amp;#x0A;&amp;quot;&quot;/&gt;&lt;property id=&quot;20307&quot; value=&quot;275&quot;/&gt;&lt;/object&gt;&lt;object type=&quot;3&quot; unique_id=&quot;10021&quot;&gt;&lt;property id=&quot;20148&quot; value=&quot;5&quot;/&gt;&lt;property id=&quot;20300&quot; value=&quot;Slide 18 - &amp;quot;SRI Innovations Have Changed the World&amp;#x0D;&amp;#x0A;More than 60 years of contributions to government, industry, and society&amp;quot;&quot;/&gt;&lt;property id=&quot;20307&quot; value=&quot;276&quot;/&gt;&lt;/object&gt;&lt;object type=&quot;3&quot; unique_id=&quot;10022&quot;&gt;&lt;property id=&quot;20148&quot; value=&quot;5&quot;/&gt;&lt;property id=&quot;20300&quot; value=&quot;Slide 19 - &amp;quot;Computing&amp;#x0D;&amp;#x0A;SRI invented the foundations of personal computing&amp;quot;&quot;/&gt;&lt;property id=&quot;20307&quot; value=&quot;277&quot;/&gt;&lt;/object&gt;&lt;object type=&quot;3&quot; unique_id=&quot;10023&quot;&gt;&lt;property id=&quot;20148&quot; value=&quot;5&quot;/&gt;&lt;property id=&quot;20300&quot; value=&quot;Slide 20 - &amp;quot;Intelligent Robotics&amp;#x0D;&amp;#x0A;SRI has pioneered robotics for more than 40 years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ternet and Networks&amp;#x0D;&amp;#x0A;SRI was there “before the beginning”&amp;quot;&quot;/&gt;&lt;property id=&quot;20307&quot; value=&quot;279&quot;/&gt;&lt;/object&gt;&lt;object type=&quot;3&quot; unique_id=&quot;10025&quot;&gt;&lt;property id=&quot;20148&quot; value=&quot;5&quot;/&gt;&lt;property id=&quot;20300&quot; value=&quot;Slide 22 - &amp;quot;Wireless Communications&amp;#x0D;&amp;#x0A;SRI made possible a new way to communicate&amp;quot;&quot;/&gt;&lt;property id=&quot;20307&quot; value=&quot;280&quot;/&gt;&lt;/object&gt;&lt;object type=&quot;3&quot; unique_id=&quot;10027&quot;&gt;&lt;property id=&quot;20148&quot; value=&quot;5&quot;/&gt;&lt;property id=&quot;20300&quot; value=&quot;Slide 23 - &amp;quot;National Defense&amp;#x0D;&amp;#x0A;SRI has helped our nation meet mission-critical needs for decades&amp;quot;&quot;/&gt;&lt;property id=&quot;20307&quot; value=&quot;282&quot;/&gt;&lt;/object&gt;&lt;object type=&quot;3&quot; unique_id=&quot;10028&quot;&gt;&lt;property id=&quot;20148&quot; value=&quot;5&quot;/&gt;&lt;property id=&quot;20300&quot; value=&quot;Slide 24 - &amp;quot;Penetrating Radars&amp;#x0D;&amp;#x0A;SRI technology pinpoints concealed items of interest &amp;quot;&quot;/&gt;&lt;property id=&quot;20307&quot; value=&quot;283&quot;/&gt;&lt;/object&gt;&lt;object type=&quot;3&quot; unique_id=&quot;10029&quot;&gt;&lt;property id=&quot;20148&quot; value=&quot;5&quot;/&gt;&lt;property id=&quot;20300&quot; value=&quot;Slide 25 - &amp;quot;Aerospace&amp;#x0D;&amp;#x0A;SRI innovations take flight&amp;quot;&quot;/&gt;&lt;property id=&quot;20307&quot; value=&quot;284&quot;/&gt;&lt;/object&gt;&lt;object type=&quot;3&quot; unique_id=&quot;10030&quot;&gt;&lt;property id=&quot;20148&quot; value=&quot;5&quot;/&gt;&lt;property id=&quot;20300&quot; value=&quot;Slide 26 - &amp;quot;Satellite Communications&amp;#x0D;&amp;#x0A;SRI designs, deploys, and operates complex systems &amp;quot;&quot;/&gt;&lt;property id=&quot;20307&quot; value=&quot;285&quot;/&gt;&lt;/object&gt;&lt;object type=&quot;3&quot; unique_id=&quot;10031&quot;&gt;&lt;property id=&quot;20148&quot; value=&quot;5&quot;/&gt;&lt;property id=&quot;20300&quot; value=&quot;Slide 27 - &amp;quot;Banking&amp;#x0D;&amp;#x0A;SRI revolutionized how money is moved and used&amp;quot;&quot;/&gt;&lt;property id=&quot;20307&quot; value=&quot;286&quot;/&gt;&lt;/object&gt;&lt;object type=&quot;3&quot; unique_id=&quot;10032&quot;&gt;&lt;property id=&quot;20148&quot; value=&quot;5&quot;/&gt;&lt;property id=&quot;20300&quot; value=&quot;Slide 28 - &amp;quot;Automation&amp;#x0D;&amp;#x0A;SRI technologies speed delivery of vital information&amp;quot;&quot;/&gt;&lt;property id=&quot;20307&quot; value=&quot;287&quot;/&gt;&lt;/object&gt;&lt;object type=&quot;3&quot; unique_id=&quot;10033&quot;&gt;&lt;property id=&quot;20148&quot; value=&quot;5&quot;/&gt;&lt;property id=&quot;20300&quot; value=&quot;Slide 29 - &amp;quot;Natural Language Speech Recognition&amp;#x0D;&amp;#x0A;SRI innovations give voice to customer transactions &amp;quot;&quot;/&gt;&lt;property id=&quot;20307&quot; value=&quot;288&quot;/&gt;&lt;/object&gt;&lt;object type=&quot;3&quot; unique_id=&quot;10034&quot;&gt;&lt;property id=&quot;20148&quot; value=&quot;5&quot;/&gt;&lt;property id=&quot;20300&quot; value=&quot;Slide 30 - &amp;quot;Energy and Environment&amp;#x0D;&amp;#x0A;SRI is developing and licensing technologies for a sustainable future&amp;quot;&quot;/&gt;&lt;property id=&quot;20307&quot; value=&quot;289&quot;/&gt;&lt;/object&gt;&lt;object type=&quot;3&quot; unique_id=&quot;10035&quot;&gt;&lt;property id=&quot;20148&quot; value=&quot;5&quot;/&gt;&lt;property id=&quot;20300&quot; value=&quot;Slide 31 - &amp;quot;Artificial Muscle&amp;#x0D;&amp;#x0A;“Shape-shifting plastics” offer advanced automation, power generation&amp;quot;&quot;/&gt;&lt;property id=&quot;20307&quot; value=&quot;290&quot;/&gt;&lt;/object&gt;&lt;object type=&quot;3&quot; unique_id=&quot;10036&quot;&gt;&lt;property id=&quot;20148&quot; value=&quot;5&quot;/&gt;&lt;property id=&quot;20300&quot; value=&quot;Slide 32 - &amp;quot;Drug Discovery&amp;#x0D;&amp;#x0A;SRI helps save lives through new drugs for cancer and infectious disease&amp;quot;&quot;/&gt;&lt;property id=&quot;20307&quot; value=&quot;291&quot;/&gt;&lt;/object&gt;&lt;object type=&quot;3&quot; unique_id=&quot;10037&quot;&gt;&lt;property id=&quot;20148&quot; value=&quot;5&quot;/&gt;&lt;property id=&quot;20300&quot; value=&quot;Slide 33 - &amp;quot;Medical Systems&amp;#x0D;&amp;#x0A;SRI innovations help patients recover faster, with fewer complications&amp;quot;&quot;/&gt;&lt;property id=&quot;20307&quot; value=&quot;292&quot;/&gt;&lt;/object&gt;&lt;object type=&quot;3&quot; unique_id=&quot;10038&quot;&gt;&lt;property id=&quot;20148&quot; value=&quot;5&quot;/&gt;&lt;property id=&quot;20300&quot; value=&quot;Slide 34 - &amp;quot;Education&amp;#x0D;&amp;#x0A;SRI helps improve how teachers teach and students learn&amp;quot;&quot;/&gt;&lt;property id=&quot;20307&quot; value=&quot;293&quot;/&gt;&lt;/object&gt;&lt;object type=&quot;3&quot; unique_id=&quot;10039&quot;&gt;&lt;property id=&quot;20148&quot; value=&quot;5&quot;/&gt;&lt;property id=&quot;20300&quot; value=&quot;Slide 35 - &amp;quot;Economic Development&amp;#x0D;&amp;#x0A;SRI helps enhance competitiveness around the globe&amp;quot;&quot;/&gt;&lt;property id=&quot;20307&quot; value=&quot;294&quot;/&gt;&lt;/object&gt;&lt;object type=&quot;3&quot; unique_id=&quot;10040&quot;&gt;&lt;property id=&quot;20148&quot; value=&quot;5&quot;/&gt;&lt;property id=&quot;20300&quot; value=&quot;Slide 36 - &amp;quot;Tourism&amp;#x0D;&amp;#x0A;SRI puts new destinations on the map&amp;quot;&quot;/&gt;&lt;property id=&quot;20307&quot; value=&quot;295&quot;/&gt;&lt;/object&gt;&lt;object type=&quot;3&quot; unique_id=&quot;10041&quot;&gt;&lt;property id=&quot;20148&quot; value=&quot;5&quot;/&gt;&lt;property id=&quot;20300&quot; value=&quot;Slide 37 - &amp;quot;Entertainment &amp;#x0D;&amp;#x0A;SRI and Sarnoff have changed how we see movies and television&amp;quot;&quot;/&gt;&lt;property id=&quot;20307&quot; value=&quot;296&quot;/&gt;&lt;/object&gt;&lt;object type=&quot;3&quot; unique_id=&quot;10042&quot;&gt;&lt;property id=&quot;20148&quot; value=&quot;5&quot;/&gt;&lt;property id=&quot;20300&quot; value=&quot;Slide 38 - &amp;quot;Capabilities Matched to Market Needs&amp;quot;&quot;/&gt;&lt;property id=&quot;20307&quot; value=&quot;297&quot;/&gt;&lt;/object&gt;&lt;object type=&quot;3&quot; unique_id=&quot;10043&quot;&gt;&lt;property id=&quot;20148&quot; value=&quot;5&quot;/&gt;&lt;property id=&quot;20300&quot; value=&quot;Slide 39 - &amp;quot;Deep Technical Capabilities &amp;#x0D;&amp;#x0A;SRI applies interdisciplinary skills to provide solutions to your needs&amp;quot;&quot;/&gt;&lt;property id=&quot;20307&quot; value=&quot;298&quot;/&gt;&lt;/object&gt;&lt;object type=&quot;3&quot; unique_id=&quot;10044&quot;&gt;&lt;property id=&quot;20148&quot; value=&quot;5&quot;/&gt;&lt;property id=&quot;20300&quot; value=&quot;Slide 40 - &amp;quot;Information and Computing &amp;#x0D;&amp;#x0A;Pioneering next-generation, disruptive technologies&amp;quot;&quot;/&gt;&lt;property id=&quot;20307&quot; value=&quot;299&quot;/&gt;&lt;/object&gt;&lt;object type=&quot;3&quot; unique_id=&quot;10045&quot;&gt;&lt;property id=&quot;20148&quot; value=&quot;5&quot;/&gt;&lt;property id=&quot;20300&quot; value=&quot;Slide 41 - &amp;quot;Networks and Communication&amp;#x0D;&amp;#x0A;Operationally effective systems for government and commercial clients&amp;quot;&quot;/&gt;&lt;property id=&quot;20307&quot; value=&quot;300&quot;/&gt;&lt;/object&gt;&lt;object type=&quot;3&quot; unique_id=&quot;10046&quot;&gt;&lt;property id=&quot;20148&quot; value=&quot;5&quot;/&gt;&lt;property id=&quot;20300&quot; value=&quot;Slide 42 - &amp;quot;Automation and Robotics&amp;#x0D;&amp;#x0A;From the world’s first reasoning robot to the latest advances&amp;quot;&quot;/&gt;&lt;property id=&quot;20307&quot; value=&quot;301&quot;/&gt;&lt;/object&gt;&lt;object type=&quot;3&quot; unique_id=&quot;10047&quot;&gt;&lt;property id=&quot;20148&quot; value=&quot;5&quot;/&gt;&lt;property id=&quot;20300&quot; value=&quot;Slide 43 - &amp;quot;Intelligence Systems &amp;#x0D;&amp;#x0A;From field support to end-to-end, secure information management systems&amp;quot;&quot;/&gt;&lt;property id=&quot;20307&quot; value=&quot;302&quot;/&gt;&lt;/object&gt;&lt;object type=&quot;3&quot; unique_id=&quot;10048&quot;&gt;&lt;property id=&quot;20148&quot; value=&quot;5&quot;/&gt;&lt;property id=&quot;20300&quot; value=&quot;Slide 44 - &amp;quot;Data Collection and Measurement&amp;#x0D;&amp;#x0A;State-of-the-art sensing and information processing&amp;quot;&quot;/&gt;&lt;property id=&quot;20307&quot; value=&quot;303&quot;/&gt;&lt;/object&gt;&lt;object type=&quot;3&quot; unique_id=&quot;10049&quot;&gt;&lt;property id=&quot;20148&quot; value=&quot;5&quot;/&gt;&lt;property id=&quot;20300&quot; value=&quot;Slide 45 - &amp;quot;Homeland Security &amp;#x0D;&amp;#x0A;SRI contributes to our nation’s preparedness&amp;quot;&quot;/&gt;&lt;property id=&quot;20307&quot; value=&quot;304&quot;/&gt;&lt;/object&gt;&lt;object type=&quot;3&quot; unique_id=&quot;10050&quot;&gt;&lt;property id=&quot;20148&quot; value=&quot;5&quot;/&gt;&lt;property id=&quot;20300&quot; value=&quot;Slide 46 - &amp;quot;Automotive&amp;#x0D;&amp;#x0A;Improving safety, comfort, cost, and environmental impact&amp;quot;&quot;/&gt;&lt;property id=&quot;20307&quot; value=&quot;305&quot;/&gt;&lt;/object&gt;&lt;object type=&quot;3&quot; unique_id=&quot;10051&quot;&gt;&lt;property id=&quot;20148&quot; value=&quot;5&quot;/&gt;&lt;property id=&quot;20300&quot; value=&quot;Slide 47 - &amp;quot;Energy and Environment&amp;#x0D;&amp;#x0A;From basic research to pilot tests and commercialization&amp;quot;&quot;/&gt;&lt;property id=&quot;20307&quot; value=&quot;306&quot;/&gt;&lt;/object&gt;&lt;object type=&quot;3&quot; unique_id=&quot;10052&quot;&gt;&lt;property id=&quot;20148&quot; value=&quot;5&quot;/&gt;&lt;property id=&quot;20300&quot; value=&quot;Slide 48 - &amp;quot;Marine Science and Technology&amp;#x0D;&amp;#x0A;Taking SRI’s capabilities to the water&amp;quot;&quot;/&gt;&lt;property id=&quot;20307&quot; value=&quot;307&quot;/&gt;&lt;/object&gt;&lt;object type=&quot;3&quot; unique_id=&quot;10053&quot;&gt;&lt;property id=&quot;20148&quot; value=&quot;5&quot;/&gt;&lt;property id=&quot;20300&quot; value=&quot;Slide 49 - &amp;quot;Advanced Materials and Structures&amp;#x0D;&amp;#x0A;From basic research to pilot tests and commercialization&amp;quot;&quot;/&gt;&lt;property id=&quot;20307&quot; value=&quot;308&quot;/&gt;&lt;/object&gt;&lt;object type=&quot;3&quot; unique_id=&quot;10054&quot;&gt;&lt;property id=&quot;20148&quot; value=&quot;5&quot;/&gt;&lt;property id=&quot;20300&quot; value=&quot;Slide 50 - &amp;quot;Medical and Surgical Devices&amp;#x0D;&amp;#x0A;Advancing new ideas from initial design to working prototype&amp;quot;&quot;/&gt;&lt;property id=&quot;20307&quot; value=&quot;309&quot;/&gt;&lt;/object&gt;&lt;object type=&quot;3&quot; unique_id=&quot;10055&quot;&gt;&lt;property id=&quot;20148&quot; value=&quot;5&quot;/&gt;&lt;property id=&quot;20300&quot; value=&quot;Slide 51 - &amp;quot;Computational Biology&amp;#x0D;&amp;#x0A;Opportunities for drug discovery, agriculture, and biotech&amp;quot;&quot;/&gt;&lt;property id=&quot;20307&quot; value=&quot;310&quot;/&gt;&lt;/object&gt;&lt;object type=&quot;3&quot; unique_id=&quot;10056&quot;&gt;&lt;property id=&quot;20148&quot; value=&quot;5&quot;/&gt;&lt;property id=&quot;20300&quot; value=&quot;Slide 52 - &amp;quot;Biosciences &amp;#x0D;&amp;#x0A;Complete drug discovery and preclinical development services&amp;quot;&quot;/&gt;&lt;property id=&quot;20307&quot; value=&quot;311&quot;/&gt;&lt;/object&gt;&lt;object type=&quot;3&quot; unique_id=&quot;10057&quot;&gt;&lt;property id=&quot;20148&quot; value=&quot;5&quot;/&gt;&lt;property id=&quot;20300&quot; value=&quot;Slide 53 - &amp;quot;Product Development&amp;#x0D;&amp;#x0A;From technology concepts to working product prototypes&amp;quot;&quot;/&gt;&lt;property id=&quot;20307&quot; value=&quot;312&quot;/&gt;&lt;/object&gt;&lt;object type=&quot;3&quot; unique_id=&quot;10058&quot;&gt;&lt;property id=&quot;20148&quot; value=&quot;5&quot;/&gt;&lt;property id=&quot;20300&quot; value=&quot;Slide 54 - &amp;quot;Public Policy&amp;#x0D;&amp;#x0A;Addressing challenges caused by technological, social, and economic change&amp;quot;&quot;/&gt;&lt;property id=&quot;20307&quot; value=&quot;313&quot;/&gt;&lt;/object&gt;&lt;object type=&quot;3&quot; unique_id=&quot;10059&quot;&gt;&lt;property id=&quot;20148&quot; value=&quot;5&quot;/&gt;&lt;property id=&quot;20300&quot; value=&quot;Slide 55 - &amp;quot;Sarnoff Corporation, an SRI Subsidiary &amp;#x0D;&amp;#x0A;Complementary capabilities to meet client needs&amp;quot;&quot;/&gt;&lt;property id=&quot;20307&quot; value=&quot;314&quot;/&gt;&lt;/object&gt;&lt;object type=&quot;3&quot; unique_id=&quot;10060&quot;&gt;&lt;property id=&quot;20148&quot; value=&quot;5&quot;/&gt;&lt;property id=&quot;20300&quot; value=&quot;Slide 56 - &amp;quot;SRI’s Value Creation Process™&amp;quot;&quot;/&gt;&lt;property id=&quot;20307&quot; value=&quot;315&quot;/&gt;&lt;/object&gt;&lt;object type=&quot;3&quot; unique_id=&quot;10061&quot;&gt;&lt;property id=&quot;20148&quot; value=&quot;5&quot;/&gt;&lt;property id=&quot;20300&quot; value=&quot;Slide 57 - &amp;quot;The Innovation Life Cycle&amp;#x0D;&amp;#x0A;Creation and delivery of new products and services in the marketplace&amp;quot;&quot;/&gt;&lt;property id=&quot;20307&quot; value=&quot;316&quot;/&gt;&lt;/object&gt;&lt;object type=&quot;3&quot; unique_id=&quot;10062&quot;&gt;&lt;property id=&quot;20148&quot; value=&quot;5&quot;/&gt;&lt;property id=&quot;20300&quot; value=&quot;Slide 58 - &amp;quot;SRI’s Process for Creating Customer Value&amp;#x0D;&amp;#x0A;Rigorously applying SRI’s Five Disciplines of Innovation™&amp;quot;&quot;/&gt;&lt;property id=&quot;20307&quot; value=&quot;317&quot;/&gt;&lt;/object&gt;&lt;object type=&quot;3&quot; unique_id=&quot;10063&quot;&gt;&lt;property id=&quot;20148&quot; value=&quot;5&quot;/&gt;&lt;property id=&quot;20300&quot; value=&quot;Slide 59 - &amp;quot;SRI’s “NABC” Approach&amp;#x0D;&amp;#x0A;Used to develop a quantitative value proposition—the first step in value creation&amp;quot;&quot;/&gt;&lt;property id=&quot;20307&quot; value=&quot;318&quot;/&gt;&lt;/object&gt;&lt;object type=&quot;3&quot; unique_id=&quot;10064&quot;&gt;&lt;property id=&quot;20148&quot; value=&quot;5&quot;/&gt;&lt;property id=&quot;20300&quot; value=&quot;Slide 60 - &amp;quot;SRI’s Model &amp;#x0D;&amp;#x0A;We have a vested interest in your success&amp;quot;&quot;/&gt;&lt;property id=&quot;20307&quot; value=&quot;319&quot;/&gt;&lt;/object&gt;&lt;object type=&quot;3&quot; unique_id=&quot;10065&quot;&gt;&lt;property id=&quot;20148&quot; value=&quot;5&quot;/&gt;&lt;property id=&quot;20300&quot; value=&quot;Slide 61 - &amp;quot;SRI’s Process for Creating New Ventures&amp;#x0D;&amp;#x0A;Disciplined and milestone-based&amp;quot;&quot;/&gt;&lt;property id=&quot;20307&quot; value=&quot;320&quot;/&gt;&lt;/object&gt;&lt;object type=&quot;3&quot; unique_id=&quot;10066&quot;&gt;&lt;property id=&quot;20148&quot; value=&quot;5&quot;/&gt;&lt;property id=&quot;20300&quot; value=&quot;Slide 62 - &amp;quot;Innovation Partnership Programs&amp;quot;&quot;/&gt;&lt;property id=&quot;20307&quot; value=&quot;321&quot;/&gt;&lt;/object&gt;&lt;object type=&quot;3&quot; unique_id=&quot;10067&quot;&gt;&lt;property id=&quot;20148&quot; value=&quot;5&quot;/&gt;&lt;property id=&quot;20300&quot; value=&quot;Slide 63 - &amp;quot;SRI Innovation Partnership Programs&amp;#x0D;&amp;#x0A;Helping organizations turn ideas into high-value products and services&amp;quot;&quot;/&gt;&lt;property id=&quot;20307&quot; value=&quot;322&quot;/&gt;&lt;/object&gt;&lt;object type=&quot;3&quot; unique_id=&quot;10068&quot;&gt;&lt;property id=&quot;20148&quot; value=&quot;5&quot;/&gt;&lt;property id=&quot;20300&quot; value=&quot;Slide 64 - &amp;quot;SRI Five Disciplines of Innovation™ Program&amp;#x0D;&amp;#x0A;For an organizational culture that consistently provides compelling va&quot;/&gt;&lt;property id=&quot;20307&quot; value=&quot;323&quot;/&gt;&lt;/object&gt;&lt;object type=&quot;3&quot; unique_id=&quot;10069&quot;&gt;&lt;property id=&quot;20148&quot; value=&quot;5&quot;/&gt;&lt;property id=&quot;20300&quot; value=&quot;Slide 65 - &amp;quot;Technology for Innovative Products Workshop &amp;#x0D;&amp;#x0A;New products and services for growth&amp;quot;&quot;/&gt;&lt;property id=&quot;20307&quot; value=&quot;324&quot;/&gt;&lt;/object&gt;&lt;object type=&quot;3&quot; unique_id=&quot;10070&quot;&gt;&lt;property id=&quot;20148&quot; value=&quot;5&quot;/&gt;&lt;property id=&quot;20300&quot; value=&quot;Slide 66 - &amp;quot;Ways We Can Work Together&amp;#x0D;&amp;#x0A;Flexible working arrangements to meet your needs&amp;quot;&quot;/&gt;&lt;property id=&quot;20307&quot; value=&quot;325&quot;/&gt;&lt;/object&gt;&lt;object type=&quot;3&quot; unique_id=&quot;10072&quot;&gt;&lt;property id=&quot;20148&quot; value=&quot;5&quot;/&gt;&lt;property id=&quot;20300&quot; value=&quot;Slide 67&quot;/&gt;&lt;property id=&quot;20307&quot; value=&quot;258&quot;/&gt;&lt;/object&gt;&lt;object type=&quot;3&quot; unique_id=&quot;98176&quot;&gt;&lt;property id=&quot;20148&quot; value=&quot;5&quot;/&gt;&lt;property id=&quot;20300&quot; value=&quot;Slide 12 - &amp;quot;Representative Clients and Partners&amp;#x0D;&amp;#x0A;SRI delivers innovation to governments&amp;quot;&quot;/&gt;&lt;property id=&quot;20307&quot; value=&quot;326&quot;/&gt;&lt;/object&gt;&lt;object type=&quot;3&quot; unique_id=&quot;98177&quot;&gt;&lt;property id=&quot;20148&quot; value=&quot;5&quot;/&gt;&lt;property id=&quot;20300&quot; value=&quot;Slide 13 - &amp;quot;Representative Clients and Partners&amp;#x0D;&amp;#x0A;SRI delivers innovation to established and start-up businesses&amp;quot;&quot;/&gt;&lt;property id=&quot;20307&quot; value=&quot;327&quot;/&gt;&lt;/object&gt;&lt;object type=&quot;3&quot; unique_id=&quot;98178&quot;&gt;&lt;property id=&quot;20148&quot; value=&quot;5&quot;/&gt;&lt;property id=&quot;20300&quot; value=&quot;Slide 14 - &amp;quot;Representative Clients and Partners&amp;#x0D;&amp;#x0A;SRI delivers innovation to foundations and industry&amp;quot;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98099</TotalTime>
  <Words>1063</Words>
  <Application>Microsoft Macintosh PowerPoint</Application>
  <PresentationFormat>On-screen Show (16:9)</PresentationFormat>
  <Paragraphs>186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Stone Serif</vt:lpstr>
      <vt:lpstr>Times New Roman</vt:lpstr>
      <vt:lpstr>Wingdings</vt:lpstr>
      <vt:lpstr>Office Theme</vt:lpstr>
      <vt:lpstr>PowerPoint Presentation</vt:lpstr>
      <vt:lpstr>Tutorial Overview</vt:lpstr>
      <vt:lpstr>PowerPoint Presentation</vt:lpstr>
      <vt:lpstr>PowerPoint Presentation</vt:lpstr>
      <vt:lpstr>Orthologs Display</vt:lpstr>
      <vt:lpstr>Blast Search</vt:lpstr>
      <vt:lpstr>Sequence Pattern Search</vt:lpstr>
      <vt:lpstr>Cross Organism Search</vt:lpstr>
      <vt:lpstr>MultiOrganism Search</vt:lpstr>
      <vt:lpstr>Comparative Analysis Tables</vt:lpstr>
      <vt:lpstr>SmartTables</vt:lpstr>
      <vt:lpstr>SmartTables Location</vt:lpstr>
      <vt:lpstr>Three Types of SmartTables</vt:lpstr>
      <vt:lpstr>Creating SmartTables</vt:lpstr>
      <vt:lpstr>Creating SmartTables: User-Defined SmartTables</vt:lpstr>
      <vt:lpstr>Creating SmartTables: User-Defined SmartTables</vt:lpstr>
      <vt:lpstr>Creating SmartTables from Search Results</vt:lpstr>
      <vt:lpstr>Using SmartTables: Attributes</vt:lpstr>
      <vt:lpstr>Using SmartTables: SmartTable Transformations</vt:lpstr>
      <vt:lpstr>Other Operations on SmartTables</vt:lpstr>
      <vt:lpstr>Regulatory Overview</vt:lpstr>
      <vt:lpstr>Regulatory Overview</vt:lpstr>
      <vt:lpstr>Regulatory Overview</vt:lpstr>
      <vt:lpstr>Regulatory Overview</vt:lpstr>
    </vt:vector>
  </TitlesOfParts>
  <Company>SRI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 International</dc:creator>
  <cp:lastModifiedBy>Peter Midford</cp:lastModifiedBy>
  <cp:revision>1395</cp:revision>
  <cp:lastPrinted>2010-12-10T21:21:47Z</cp:lastPrinted>
  <dcterms:created xsi:type="dcterms:W3CDTF">2010-12-20T17:54:08Z</dcterms:created>
  <dcterms:modified xsi:type="dcterms:W3CDTF">2021-11-11T16:03:02Z</dcterms:modified>
</cp:coreProperties>
</file>